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4" r:id="rId12"/>
    <p:sldId id="295" r:id="rId13"/>
    <p:sldId id="296" r:id="rId14"/>
    <p:sldId id="277" r:id="rId15"/>
    <p:sldId id="279" r:id="rId16"/>
    <p:sldId id="258" r:id="rId17"/>
    <p:sldId id="28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97" autoAdjust="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/>
              <a:t>Средний балл ОО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Лист1!$A$2:$A$20</c:f>
              <c:strCache>
                <c:ptCount val="19"/>
                <c:pt idx="0">
                  <c:v>Гбоу сош №1</c:v>
                </c:pt>
                <c:pt idx="1">
                  <c:v>Гбоу сош №2</c:v>
                </c:pt>
                <c:pt idx="2">
                  <c:v>Гбоу сош№4</c:v>
                </c:pt>
                <c:pt idx="3">
                  <c:v>Гбоу сош №5</c:v>
                </c:pt>
                <c:pt idx="4">
                  <c:v>Гбоу сош №8</c:v>
                </c:pt>
                <c:pt idx="5">
                  <c:v>Гбоу сош №9</c:v>
                </c:pt>
                <c:pt idx="6">
                  <c:v>Гбоу сош №10</c:v>
                </c:pt>
                <c:pt idx="7">
                  <c:v>Гбоу сош №11</c:v>
                </c:pt>
                <c:pt idx="8">
                  <c:v>сош с. Алакаевка</c:v>
                </c:pt>
                <c:pt idx="9">
                  <c:v>сош с. Богдановка</c:v>
                </c:pt>
                <c:pt idx="10">
                  <c:v>сош с. Бузаевка</c:v>
                </c:pt>
                <c:pt idx="11">
                  <c:v>сош. с. Домашка</c:v>
                </c:pt>
                <c:pt idx="12">
                  <c:v>сош п. Кинельский</c:v>
                </c:pt>
                <c:pt idx="13">
                  <c:v>сош п. Комсомол-й</c:v>
                </c:pt>
                <c:pt idx="14">
                  <c:v>сош. с. Малая Малышевка</c:v>
                </c:pt>
                <c:pt idx="15">
                  <c:v>сош с. Сколково</c:v>
                </c:pt>
                <c:pt idx="16">
                  <c:v>сош с. Сырейка</c:v>
                </c:pt>
                <c:pt idx="17">
                  <c:v>сош с. Чубовка</c:v>
                </c:pt>
                <c:pt idx="18">
                  <c:v>НОУ шк.-Интернат №9 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5.7</c:v>
                </c:pt>
                <c:pt idx="1">
                  <c:v>9.9</c:v>
                </c:pt>
                <c:pt idx="2">
                  <c:v>7.2</c:v>
                </c:pt>
                <c:pt idx="3">
                  <c:v>8.1999999999999993</c:v>
                </c:pt>
                <c:pt idx="4">
                  <c:v>10.5</c:v>
                </c:pt>
                <c:pt idx="5">
                  <c:v>9.5</c:v>
                </c:pt>
                <c:pt idx="6">
                  <c:v>4</c:v>
                </c:pt>
                <c:pt idx="7">
                  <c:v>9.8000000000000007</c:v>
                </c:pt>
                <c:pt idx="8">
                  <c:v>6.5</c:v>
                </c:pt>
                <c:pt idx="9">
                  <c:v>5.5</c:v>
                </c:pt>
                <c:pt idx="10">
                  <c:v>10</c:v>
                </c:pt>
                <c:pt idx="11">
                  <c:v>6.5</c:v>
                </c:pt>
                <c:pt idx="12">
                  <c:v>6.3</c:v>
                </c:pt>
                <c:pt idx="13">
                  <c:v>7.6</c:v>
                </c:pt>
                <c:pt idx="14">
                  <c:v>8.3000000000000007</c:v>
                </c:pt>
                <c:pt idx="15">
                  <c:v>11</c:v>
                </c:pt>
                <c:pt idx="16">
                  <c:v>11.7</c:v>
                </c:pt>
                <c:pt idx="17">
                  <c:v>5</c:v>
                </c:pt>
                <c:pt idx="18">
                  <c:v>6.3</c:v>
                </c:pt>
              </c:numCache>
            </c:numRef>
          </c:val>
        </c:ser>
        <c:overlap val="100"/>
        <c:axId val="65622016"/>
        <c:axId val="68751360"/>
      </c:barChart>
      <c:catAx>
        <c:axId val="65622016"/>
        <c:scaling>
          <c:orientation val="minMax"/>
        </c:scaling>
        <c:axPos val="b"/>
        <c:tickLblPos val="nextTo"/>
        <c:crossAx val="68751360"/>
        <c:crosses val="autoZero"/>
        <c:auto val="1"/>
        <c:lblAlgn val="ctr"/>
        <c:lblOffset val="100"/>
      </c:catAx>
      <c:valAx>
        <c:axId val="68751360"/>
        <c:scaling>
          <c:orientation val="minMax"/>
        </c:scaling>
        <c:axPos val="l"/>
        <c:majorGridlines/>
        <c:numFmt formatCode="General" sourceLinked="1"/>
        <c:tickLblPos val="nextTo"/>
        <c:crossAx val="65622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dotart.info/media/order/3AkTt6yRRNk6hy4hAE85t7d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1734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340768"/>
            <a:ext cx="5616624" cy="3528391"/>
          </a:xfrm>
        </p:spPr>
        <p:txBody>
          <a:bodyPr>
            <a:normAutofit/>
          </a:bodyPr>
          <a:lstStyle/>
          <a:p>
            <a:r>
              <a:rPr lang="ru-RU" b="1" dirty="0" smtClean="0"/>
              <a:t>Анализ результатов РКР по физике в 10 классах, 17.04.2018.</a:t>
            </a:r>
            <a:br>
              <a:rPr lang="ru-RU" b="1" dirty="0" smtClean="0"/>
            </a:br>
            <a:endParaRPr lang="ru-RU" b="1" i="1" dirty="0"/>
          </a:p>
        </p:txBody>
      </p:sp>
      <p:sp>
        <p:nvSpPr>
          <p:cNvPr id="1026" name="AutoShape 2" descr="https://im1-tub-ru.yandex.net/i?id=bb35a9efc26cd3330e04a3d3c68bea9a&amp;n=33&amp;h=215&amp;w=28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im1-tub-ru.yandex.net/i?id=bb35a9efc26cd3330e04a3d3c68bea9a&amp;n=33&amp;h=215&amp;w=28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10333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7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76470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93305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260648"/>
            <a:ext cx="273630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 решили </a:t>
            </a:r>
            <a:r>
              <a:rPr lang="ru-RU" sz="2000" b="1" dirty="0" smtClean="0">
                <a:solidFill>
                  <a:schemeClr val="bg1"/>
                </a:solidFill>
              </a:rPr>
              <a:t> 38 человек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(34 %)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96752"/>
            <a:ext cx="69913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552950"/>
            <a:ext cx="69913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10333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8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764705"/>
            <a:ext cx="3024336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 решили 54 человека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</a:t>
            </a:r>
            <a:r>
              <a:rPr lang="ru-RU" sz="2000" b="1" dirty="0" smtClean="0">
                <a:solidFill>
                  <a:schemeClr val="bg1"/>
                </a:solidFill>
              </a:rPr>
              <a:t>48 %)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916832"/>
            <a:ext cx="68294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10333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9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64502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764704"/>
            <a:ext cx="273630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 решили </a:t>
            </a:r>
            <a:r>
              <a:rPr lang="ru-RU" sz="2000" b="1" dirty="0" smtClean="0">
                <a:solidFill>
                  <a:schemeClr val="bg1"/>
                </a:solidFill>
              </a:rPr>
              <a:t>96</a:t>
            </a:r>
            <a:r>
              <a:rPr lang="ru-RU" sz="2000" b="1" dirty="0" smtClean="0">
                <a:solidFill>
                  <a:schemeClr val="bg1"/>
                </a:solidFill>
              </a:rPr>
              <a:t> человек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(86 %)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44824"/>
            <a:ext cx="70199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149080"/>
            <a:ext cx="69246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10333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10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08720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86104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764704"/>
            <a:ext cx="273630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 решили </a:t>
            </a:r>
            <a:r>
              <a:rPr lang="ru-RU" sz="2000" b="1" dirty="0" smtClean="0">
                <a:solidFill>
                  <a:schemeClr val="bg1"/>
                </a:solidFill>
              </a:rPr>
              <a:t>80 человек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(71 %)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988840"/>
            <a:ext cx="68389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437112"/>
            <a:ext cx="68675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24000" y="3547713"/>
          <a:ext cx="6096000" cy="630936"/>
        </p:xfrm>
        <a:graphic>
          <a:graphicData uri="http://schemas.openxmlformats.org/drawingml/2006/table">
            <a:tbl>
              <a:tblPr/>
              <a:tblGrid>
                <a:gridCol w="2442058"/>
                <a:gridCol w="914400"/>
                <a:gridCol w="914400"/>
                <a:gridCol w="914400"/>
                <a:gridCol w="91074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Отметка по пятибалльной шкале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Работа итоговая,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углублённый уровень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 – 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 – 12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 – 16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 – 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6279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331640" y="3933056"/>
            <a:ext cx="7236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перевода баллов в отметки по пятибалльной шкале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31640" y="4653136"/>
          <a:ext cx="7152455" cy="1728192"/>
        </p:xfrm>
        <a:graphic>
          <a:graphicData uri="http://schemas.openxmlformats.org/drawingml/2006/table">
            <a:tbl>
              <a:tblPr/>
              <a:tblGrid>
                <a:gridCol w="2865274"/>
                <a:gridCol w="1072868"/>
                <a:gridCol w="1072868"/>
                <a:gridCol w="1072868"/>
                <a:gridCol w="1068577"/>
              </a:tblGrid>
              <a:tr h="681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Отметка по пятибалльной шкале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Работа итоговая,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углублённый уровень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 – 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 – 12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 – 16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17 – 18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99592" y="1328327"/>
            <a:ext cx="78488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 выполненная работа оценивается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 баллами.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Каждое правильно выполненное задание 1-2, 4-5, 7 оценивается 1 баллом.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Задания 3 и 6 оцениваются в 2 балла, если верно указаны все элементы ответа, в 1 балл, если правильно указан хотя бы один элемента ответа, и в 0 баллов, если нет ни одного элемента правильного ответа.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Задания с развёрнутым ответом (8, 9, 10) оцениваются в зависимости от правильности ответа. За полное и правильное выполнение каждого из заданий выставляется 3 балла.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404664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оценивания выполнения отдельных заданий </a:t>
            </a: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итоговой диагностической работы в целом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6279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0"/>
          <a:ext cx="7632848" cy="6408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456"/>
                <a:gridCol w="4988527"/>
                <a:gridCol w="1832865"/>
              </a:tblGrid>
              <a:tr h="31415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№1 города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Кинеля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№ 2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пгт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Кинельский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 №4 п.г.т. Алексеевка г.о.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Кинель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№ 5 "ОЦ"Лидер"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г.о.Кинель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№8 п.г.т. Алексеевка г.о.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Кинель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№ 9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г.о.Кинель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№ 10 г.о.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Кинель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г.о.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Кинель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НОУ «Школа-интернат № 9 ОАО «РЖД»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с.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Алакаевка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с.Богдановка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с.Бузаевка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с.Домашка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981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 СОШ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пос.Кинельский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пос. Комсомольский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с.Малая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Малышевка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с.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Сколково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с.Сырейка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1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ГБОУ СОШ с.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Чубовка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39752" y="6488668"/>
            <a:ext cx="5567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Средний балл по ОУ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Кинельского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управления – 7,9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6279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0" y="188640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67744" y="5949280"/>
            <a:ext cx="6596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Наименьший средний балл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4, 0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ГБОУ СОШ № 10 г.о.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Кинель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Наивысший средний балл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11,7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 ГБОУ СОШ 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Сырейка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6279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6279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0"/>
            <a:ext cx="8676456" cy="6453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Дата проведения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800" b="1" noProof="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.04.2018.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Кол-во общеобразовательных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управления: 19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кол-во участников: 112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Их них :</a:t>
            </a:r>
          </a:p>
          <a:p>
            <a:pPr marL="342900"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кол-во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общеобразовательных учреждений г.о.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Кинель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9</a:t>
            </a:r>
          </a:p>
          <a:p>
            <a:pPr marL="3429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кол-во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участников г.о. 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Кинель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81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человек</a:t>
            </a:r>
          </a:p>
          <a:p>
            <a:pPr marL="342900"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кол-во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общеобразовательных учреждений м.р.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Кинельский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10</a:t>
            </a:r>
          </a:p>
          <a:p>
            <a:pPr marL="342900"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кол-во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участников м.р. 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Кинельский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31человек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заданий – 10; из них по типу: </a:t>
            </a:r>
          </a:p>
          <a:p>
            <a:pPr marL="342000" lvl="1">
              <a:spcBef>
                <a:spcPts val="528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выбором двух верных ответов - 2</a:t>
            </a:r>
          </a:p>
          <a:p>
            <a:pPr marL="342000">
              <a:spcBef>
                <a:spcPts val="528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кратким ответом в виде числа - 4</a:t>
            </a:r>
          </a:p>
          <a:p>
            <a:pPr marL="342000">
              <a:spcBef>
                <a:spcPts val="528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задания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установление характера изменений - 1</a:t>
            </a:r>
          </a:p>
          <a:p>
            <a:pPr marL="342000">
              <a:spcBef>
                <a:spcPts val="528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задания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развёрнутым ответом - 3</a:t>
            </a:r>
          </a:p>
          <a:p>
            <a:pPr>
              <a:spcBef>
                <a:spcPts val="48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них по уровню сложности: Б – 5, П – 4, В – 1.</a:t>
            </a:r>
          </a:p>
          <a:p>
            <a:pPr>
              <a:spcBef>
                <a:spcPts val="480"/>
              </a:spcBef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Максимальный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первичный балл за работу – 18.</a:t>
            </a:r>
          </a:p>
          <a:p>
            <a:pPr>
              <a:spcBef>
                <a:spcPts val="480"/>
              </a:spcBef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Общее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выполнения работы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45 мин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6279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9550" cy="314325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764704"/>
          <a:ext cx="8424934" cy="5611314"/>
        </p:xfrm>
        <a:graphic>
          <a:graphicData uri="http://schemas.openxmlformats.org/drawingml/2006/table">
            <a:tbl>
              <a:tblPr/>
              <a:tblGrid>
                <a:gridCol w="576064"/>
                <a:gridCol w="6420883"/>
                <a:gridCol w="398312"/>
                <a:gridCol w="511428"/>
                <a:gridCol w="518247"/>
              </a:tblGrid>
              <a:tr h="311252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Проверяемые элементы содержания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сложности 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балл 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выполнение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Примерное 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задания (мин.)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Законы Ньютона, закон всемирного тяготения, закон Гука, сила трения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Закон сохранения импульса, кинетическая и потенциальные энергии, работа и мощность силы, закон сохранения механической энергии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Механика (объяснение явлений; интерпретация результатов опытов, представленных в виде таблицы или графиков)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Связь между давлением и средней кинетической энергией, абсолютная температура, связь температуры со средней кинетической энергией, уравнение Менделеева –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Клапейрона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изопроцессы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МКТ, термодинамика (изменение физических величин в процессах; установление соответствия между графиками и физическими величинами, между физическими величинами и формулами)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МКТ, термодинамика (объяснение явлений; интерпретация результатов опытов, представленных в виде таблицы или графиков)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Закон сохранения электрического заряда, закон Кулона, конденсатор, сила тока, закон Ома для участка цепи, последовательное и параллельное соединение проводников, работа и мощность тока, закон Джоуля – Ленца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9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Часть 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Электродинамика (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качественная задача)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6-7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Механика (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расчетная задача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6-7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Молекулярная физика (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расчетная задача)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7-8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66" marR="27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55576" y="0"/>
            <a:ext cx="7740352" cy="7386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Обобщенный план варианта контрольных измерительных материалов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для проведения итоговой диагностической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работы по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ФИЗИКЕ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10 класс, углублённый уровень.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10333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1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08720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Вариант 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1340768"/>
            <a:ext cx="837035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1" y="3717031"/>
            <a:ext cx="7913861" cy="172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971600" y="3212976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Вариант 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548680"/>
            <a:ext cx="273630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 решили </a:t>
            </a:r>
            <a:r>
              <a:rPr lang="ru-RU" sz="2000" b="1" dirty="0" smtClean="0">
                <a:solidFill>
                  <a:schemeClr val="bg1"/>
                </a:solidFill>
              </a:rPr>
              <a:t>17 человек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(15 %)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10333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2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90872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Вариант 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371703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764704"/>
            <a:ext cx="273630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 решили </a:t>
            </a:r>
            <a:r>
              <a:rPr lang="ru-RU" sz="2000" b="1" dirty="0" smtClean="0">
                <a:solidFill>
                  <a:schemeClr val="bg1"/>
                </a:solidFill>
              </a:rPr>
              <a:t>26 человек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(23 %)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628800"/>
            <a:ext cx="7029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437112"/>
            <a:ext cx="6953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10333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3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Вариант 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00808"/>
            <a:ext cx="703897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40152" y="836712"/>
            <a:ext cx="273630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 решили </a:t>
            </a:r>
            <a:r>
              <a:rPr lang="ru-RU" sz="2000" b="1" dirty="0" smtClean="0">
                <a:solidFill>
                  <a:schemeClr val="bg1"/>
                </a:solidFill>
              </a:rPr>
              <a:t>17</a:t>
            </a:r>
            <a:r>
              <a:rPr lang="ru-RU" sz="2000" b="1" dirty="0" smtClean="0">
                <a:solidFill>
                  <a:schemeClr val="bg1"/>
                </a:solidFill>
              </a:rPr>
              <a:t> человек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(15 %)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10333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4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429000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7010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077072"/>
            <a:ext cx="6867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940152" y="836712"/>
            <a:ext cx="273630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 решили </a:t>
            </a:r>
            <a:r>
              <a:rPr lang="ru-RU" sz="2000" b="1" dirty="0" smtClean="0">
                <a:solidFill>
                  <a:schemeClr val="bg1"/>
                </a:solidFill>
              </a:rPr>
              <a:t>55 человек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(49 %)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5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817121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96136" y="908720"/>
            <a:ext cx="273630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 решили </a:t>
            </a:r>
            <a:r>
              <a:rPr lang="ru-RU" sz="2000" b="1" dirty="0" smtClean="0">
                <a:solidFill>
                  <a:schemeClr val="bg1"/>
                </a:solidFill>
              </a:rPr>
              <a:t>28</a:t>
            </a:r>
            <a:r>
              <a:rPr lang="ru-RU" sz="2000" b="1" dirty="0" smtClean="0">
                <a:solidFill>
                  <a:schemeClr val="bg1"/>
                </a:solidFill>
              </a:rPr>
              <a:t> человек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(25 %)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nistrat.co.ke/images/placeholders/slider1/bg001.jpg"/>
          <p:cNvPicPr>
            <a:picLocks noChangeAspect="1" noChangeArrowheads="1"/>
          </p:cNvPicPr>
          <p:nvPr/>
        </p:nvPicPr>
        <p:blipFill>
          <a:blip r:embed="rId2" cstate="print"/>
          <a:srcRect l="10333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6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 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764704"/>
            <a:ext cx="273630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НЕ решили </a:t>
            </a:r>
            <a:r>
              <a:rPr lang="ru-RU" sz="2000" b="1" dirty="0" smtClean="0">
                <a:solidFill>
                  <a:schemeClr val="bg1"/>
                </a:solidFill>
              </a:rPr>
              <a:t>2</a:t>
            </a:r>
            <a:r>
              <a:rPr lang="ru-RU" sz="2000" b="1" dirty="0" smtClean="0">
                <a:solidFill>
                  <a:schemeClr val="bg1"/>
                </a:solidFill>
              </a:rPr>
              <a:t> человек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</a:t>
            </a:r>
            <a:r>
              <a:rPr lang="ru-RU" sz="2000" b="1" dirty="0" smtClean="0">
                <a:solidFill>
                  <a:schemeClr val="bg1"/>
                </a:solidFill>
              </a:rPr>
              <a:t>2</a:t>
            </a:r>
            <a:r>
              <a:rPr lang="ru-RU" sz="2000" b="1" dirty="0" smtClean="0">
                <a:solidFill>
                  <a:schemeClr val="bg1"/>
                </a:solidFill>
              </a:rPr>
              <a:t> %)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628800"/>
            <a:ext cx="70866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882</Words>
  <Application>Microsoft Office PowerPoint</Application>
  <PresentationFormat>Экран (4:3)</PresentationFormat>
  <Paragraphs>224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Анализ результатов РКР по физике в 10 классах, 17.04.2018. </vt:lpstr>
      <vt:lpstr>Слайд 2</vt:lpstr>
      <vt:lpstr>Слайд 3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Задание 8</vt:lpstr>
      <vt:lpstr>Задание 9</vt:lpstr>
      <vt:lpstr>Задание 10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исследования профессиональных компетенций учителей математики</dc:title>
  <cp:lastModifiedBy>Ольга</cp:lastModifiedBy>
  <cp:revision>58</cp:revision>
  <dcterms:modified xsi:type="dcterms:W3CDTF">2018-05-06T12:01:40Z</dcterms:modified>
</cp:coreProperties>
</file>